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290" r:id="rId5"/>
    <p:sldId id="291" r:id="rId6"/>
  </p:sldIdLst>
  <p:sldSz cx="10058400" cy="7772400"/>
  <p:notesSz cx="6858000" cy="9144000"/>
  <p:defaultText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D46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99"/>
    <p:restoredTop sz="94991" autoAdjust="0"/>
  </p:normalViewPr>
  <p:slideViewPr>
    <p:cSldViewPr snapToGrid="0" snapToObjects="1">
      <p:cViewPr varScale="1">
        <p:scale>
          <a:sx n="61" d="100"/>
          <a:sy n="61" d="100"/>
        </p:scale>
        <p:origin x="1320" y="78"/>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2A447C-7586-47F1-BF1F-A23B1C17B15E}" type="datetimeFigureOut">
              <a:rPr lang="en-US" smtClean="0"/>
              <a:t>8/14/2020</a:t>
            </a:fld>
            <a:endParaRPr lang="en-US"/>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DDA27-741C-4B21-A98A-EA78038C9944}" type="slidenum">
              <a:rPr lang="en-US" smtClean="0"/>
              <a:t>‹#›</a:t>
            </a:fld>
            <a:endParaRPr lang="en-US"/>
          </a:p>
        </p:txBody>
      </p:sp>
    </p:spTree>
    <p:extLst>
      <p:ext uri="{BB962C8B-B14F-4D97-AF65-F5344CB8AC3E}">
        <p14:creationId xmlns:p14="http://schemas.microsoft.com/office/powerpoint/2010/main" val="3623248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4EDDA27-741C-4B21-A98A-EA78038C9944}" type="slidenum">
              <a:rPr lang="en-US" smtClean="0"/>
              <a:t>1</a:t>
            </a:fld>
            <a:endParaRPr lang="en-US"/>
          </a:p>
        </p:txBody>
      </p:sp>
    </p:spTree>
    <p:extLst>
      <p:ext uri="{BB962C8B-B14F-4D97-AF65-F5344CB8AC3E}">
        <p14:creationId xmlns:p14="http://schemas.microsoft.com/office/powerpoint/2010/main" val="2255685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4EDDA27-741C-4B21-A98A-EA78038C9944}" type="slidenum">
              <a:rPr lang="en-US" smtClean="0"/>
              <a:t>2</a:t>
            </a:fld>
            <a:endParaRPr lang="en-US"/>
          </a:p>
        </p:txBody>
      </p:sp>
    </p:spTree>
    <p:extLst>
      <p:ext uri="{BB962C8B-B14F-4D97-AF65-F5344CB8AC3E}">
        <p14:creationId xmlns:p14="http://schemas.microsoft.com/office/powerpoint/2010/main" val="262162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2414482"/>
            <a:ext cx="8549640" cy="1666028"/>
          </a:xfrm>
        </p:spPr>
        <p:txBody>
          <a:bodyPr/>
          <a:lstStyle/>
          <a:p>
            <a:r>
              <a:rPr lang="en-US"/>
              <a:t>Click to edit Master title style</a:t>
            </a:r>
          </a:p>
        </p:txBody>
      </p:sp>
      <p:sp>
        <p:nvSpPr>
          <p:cNvPr id="3" name="Subtitle 2"/>
          <p:cNvSpPr>
            <a:spLocks noGrp="1"/>
          </p:cNvSpPr>
          <p:nvPr>
            <p:ph type="subTitle" idx="1"/>
          </p:nvPr>
        </p:nvSpPr>
        <p:spPr>
          <a:xfrm>
            <a:off x="1508760" y="4404360"/>
            <a:ext cx="7040880" cy="19862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153DB5B-81C9-C94B-887A-2FBB9A5552E8}"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1242944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53DB5B-81C9-C94B-887A-2FBB9A5552E8}"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3372463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22272" y="352637"/>
            <a:ext cx="2488407" cy="751691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53562" y="352637"/>
            <a:ext cx="7301071" cy="751691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53DB5B-81C9-C94B-887A-2FBB9A5552E8}"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750989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53DB5B-81C9-C94B-887A-2FBB9A5552E8}"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2871572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53DB5B-81C9-C94B-887A-2FBB9A5552E8}"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3316487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53562" y="2054648"/>
            <a:ext cx="4894738" cy="5814907"/>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15941" y="2054648"/>
            <a:ext cx="4894739" cy="5814907"/>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53DB5B-81C9-C94B-887A-2FBB9A5552E8}"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315919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53DB5B-81C9-C94B-887A-2FBB9A5552E8}"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1150773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53DB5B-81C9-C94B-887A-2FBB9A5552E8}"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3204332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3DB5B-81C9-C94B-887A-2FBB9A5552E8}"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2992934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53DB5B-81C9-C94B-887A-2FBB9A5552E8}"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4077370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53DB5B-81C9-C94B-887A-2FBB9A5552E8}"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FE85D6-156E-9142-9DD7-1241BF4F0D66}" type="slidenum">
              <a:rPr lang="en-US" smtClean="0"/>
              <a:pPr/>
              <a:t>‹#›</a:t>
            </a:fld>
            <a:endParaRPr lang="en-US"/>
          </a:p>
        </p:txBody>
      </p:sp>
    </p:spTree>
    <p:extLst>
      <p:ext uri="{BB962C8B-B14F-4D97-AF65-F5344CB8AC3E}">
        <p14:creationId xmlns:p14="http://schemas.microsoft.com/office/powerpoint/2010/main" val="1890229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82" tIns="50941" rIns="101882" bIns="50941" rtlCol="0" anchor="ctr">
            <a:normAutofit/>
          </a:bodyPr>
          <a:lstStyle/>
          <a:p>
            <a:r>
              <a:rPr lang="en-US"/>
              <a:t>Click to edit Master title style</a:t>
            </a:r>
          </a:p>
        </p:txBody>
      </p:sp>
      <p:sp>
        <p:nvSpPr>
          <p:cNvPr id="3" name="Text Placeholder 2"/>
          <p:cNvSpPr>
            <a:spLocks noGrp="1"/>
          </p:cNvSpPr>
          <p:nvPr>
            <p:ph type="body" idx="1"/>
          </p:nvPr>
        </p:nvSpPr>
        <p:spPr>
          <a:xfrm>
            <a:off x="502920" y="1813560"/>
            <a:ext cx="9052560" cy="5129425"/>
          </a:xfrm>
          <a:prstGeom prst="rect">
            <a:avLst/>
          </a:prstGeom>
        </p:spPr>
        <p:txBody>
          <a:bodyPr vert="horz" lIns="101882" tIns="50941" rIns="101882" bIns="509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7203864"/>
            <a:ext cx="2346960" cy="413808"/>
          </a:xfrm>
          <a:prstGeom prst="rect">
            <a:avLst/>
          </a:prstGeom>
        </p:spPr>
        <p:txBody>
          <a:bodyPr vert="horz" lIns="101882" tIns="50941" rIns="101882" bIns="50941" rtlCol="0" anchor="ctr"/>
          <a:lstStyle>
            <a:lvl1pPr algn="l">
              <a:defRPr sz="1300">
                <a:solidFill>
                  <a:schemeClr val="tx1">
                    <a:tint val="75000"/>
                  </a:schemeClr>
                </a:solidFill>
              </a:defRPr>
            </a:lvl1pPr>
          </a:lstStyle>
          <a:p>
            <a:fld id="{9153DB5B-81C9-C94B-887A-2FBB9A5552E8}" type="datetimeFigureOut">
              <a:rPr lang="en-US" smtClean="0"/>
              <a:pPr/>
              <a:t>8/14/2020</a:t>
            </a:fld>
            <a:endParaRPr lang="en-US"/>
          </a:p>
        </p:txBody>
      </p:sp>
      <p:sp>
        <p:nvSpPr>
          <p:cNvPr id="5" name="Footer Placeholder 4"/>
          <p:cNvSpPr>
            <a:spLocks noGrp="1"/>
          </p:cNvSpPr>
          <p:nvPr>
            <p:ph type="ftr" sz="quarter" idx="3"/>
          </p:nvPr>
        </p:nvSpPr>
        <p:spPr>
          <a:xfrm>
            <a:off x="3436620" y="7203864"/>
            <a:ext cx="3185160" cy="413808"/>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520" y="7203864"/>
            <a:ext cx="2346960" cy="413808"/>
          </a:xfrm>
          <a:prstGeom prst="rect">
            <a:avLst/>
          </a:prstGeom>
        </p:spPr>
        <p:txBody>
          <a:bodyPr vert="horz" lIns="101882" tIns="50941" rIns="101882" bIns="50941" rtlCol="0" anchor="ctr"/>
          <a:lstStyle>
            <a:lvl1pPr algn="r">
              <a:defRPr sz="1300">
                <a:solidFill>
                  <a:schemeClr val="tx1">
                    <a:tint val="75000"/>
                  </a:schemeClr>
                </a:solidFill>
              </a:defRPr>
            </a:lvl1pPr>
          </a:lstStyle>
          <a:p>
            <a:fld id="{66FE85D6-156E-9142-9DD7-1241BF4F0D66}" type="slidenum">
              <a:rPr lang="en-US" smtClean="0"/>
              <a:pPr/>
              <a:t>‹#›</a:t>
            </a:fld>
            <a:endParaRPr lang="en-US"/>
          </a:p>
        </p:txBody>
      </p:sp>
    </p:spTree>
    <p:extLst>
      <p:ext uri="{BB962C8B-B14F-4D97-AF65-F5344CB8AC3E}">
        <p14:creationId xmlns:p14="http://schemas.microsoft.com/office/powerpoint/2010/main" val="2135802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9412"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509412" rtl="0" eaLnBrk="1" latinLnBrk="0" hangingPunct="1">
        <a:spcBef>
          <a:spcPct val="20000"/>
        </a:spcBef>
        <a:buFont typeface="Arial"/>
        <a:buChar char="•"/>
        <a:defRPr sz="3600" kern="1200">
          <a:solidFill>
            <a:schemeClr val="tx1"/>
          </a:solidFill>
          <a:latin typeface="+mn-lt"/>
          <a:ea typeface="+mn-ea"/>
          <a:cs typeface="+mn-cs"/>
        </a:defRPr>
      </a:lvl1pPr>
      <a:lvl2pPr marL="827795" indent="-318383" algn="l" defTabSz="509412" rtl="0" eaLnBrk="1" latinLnBrk="0" hangingPunct="1">
        <a:spcBef>
          <a:spcPct val="20000"/>
        </a:spcBef>
        <a:buFont typeface="Arial"/>
        <a:buChar char="–"/>
        <a:defRPr sz="3100" kern="1200">
          <a:solidFill>
            <a:schemeClr val="tx1"/>
          </a:solidFill>
          <a:latin typeface="+mn-lt"/>
          <a:ea typeface="+mn-ea"/>
          <a:cs typeface="+mn-cs"/>
        </a:defRPr>
      </a:lvl2pPr>
      <a:lvl3pPr marL="1273531" indent="-254706" algn="l" defTabSz="509412" rtl="0" eaLnBrk="1" latinLnBrk="0" hangingPunct="1">
        <a:spcBef>
          <a:spcPct val="20000"/>
        </a:spcBef>
        <a:buFont typeface="Arial"/>
        <a:buChar char="•"/>
        <a:defRPr sz="2700" kern="1200">
          <a:solidFill>
            <a:schemeClr val="tx1"/>
          </a:solidFill>
          <a:latin typeface="+mn-lt"/>
          <a:ea typeface="+mn-ea"/>
          <a:cs typeface="+mn-cs"/>
        </a:defRPr>
      </a:lvl3pPr>
      <a:lvl4pPr marL="1782943" indent="-254706" algn="l" defTabSz="509412" rtl="0" eaLnBrk="1" latinLnBrk="0" hangingPunct="1">
        <a:spcBef>
          <a:spcPct val="20000"/>
        </a:spcBef>
        <a:buFont typeface="Arial"/>
        <a:buChar char="–"/>
        <a:defRPr sz="2200" kern="1200">
          <a:solidFill>
            <a:schemeClr val="tx1"/>
          </a:solidFill>
          <a:latin typeface="+mn-lt"/>
          <a:ea typeface="+mn-ea"/>
          <a:cs typeface="+mn-cs"/>
        </a:defRPr>
      </a:lvl4pPr>
      <a:lvl5pPr marL="2292355" indent="-254706" algn="l" defTabSz="509412" rtl="0" eaLnBrk="1" latinLnBrk="0" hangingPunct="1">
        <a:spcBef>
          <a:spcPct val="20000"/>
        </a:spcBef>
        <a:buFont typeface="Arial"/>
        <a:buChar char="»"/>
        <a:defRPr sz="2200" kern="1200">
          <a:solidFill>
            <a:schemeClr val="tx1"/>
          </a:solidFill>
          <a:latin typeface="+mn-lt"/>
          <a:ea typeface="+mn-ea"/>
          <a:cs typeface="+mn-cs"/>
        </a:defRPr>
      </a:lvl5pPr>
      <a:lvl6pPr marL="2801767" indent="-254706" algn="l" defTabSz="509412" rtl="0" eaLnBrk="1" latinLnBrk="0" hangingPunct="1">
        <a:spcBef>
          <a:spcPct val="20000"/>
        </a:spcBef>
        <a:buFont typeface="Arial"/>
        <a:buChar char="•"/>
        <a:defRPr sz="2200" kern="1200">
          <a:solidFill>
            <a:schemeClr val="tx1"/>
          </a:solidFill>
          <a:latin typeface="+mn-lt"/>
          <a:ea typeface="+mn-ea"/>
          <a:cs typeface="+mn-cs"/>
        </a:defRPr>
      </a:lvl6pPr>
      <a:lvl7pPr marL="3311180" indent="-254706" algn="l" defTabSz="509412" rtl="0" eaLnBrk="1" latinLnBrk="0" hangingPunct="1">
        <a:spcBef>
          <a:spcPct val="20000"/>
        </a:spcBef>
        <a:buFont typeface="Arial"/>
        <a:buChar char="•"/>
        <a:defRPr sz="2200" kern="1200">
          <a:solidFill>
            <a:schemeClr val="tx1"/>
          </a:solidFill>
          <a:latin typeface="+mn-lt"/>
          <a:ea typeface="+mn-ea"/>
          <a:cs typeface="+mn-cs"/>
        </a:defRPr>
      </a:lvl7pPr>
      <a:lvl8pPr marL="3820592" indent="-254706" algn="l" defTabSz="509412" rtl="0" eaLnBrk="1" latinLnBrk="0" hangingPunct="1">
        <a:spcBef>
          <a:spcPct val="20000"/>
        </a:spcBef>
        <a:buFont typeface="Arial"/>
        <a:buChar char="•"/>
        <a:defRPr sz="2200" kern="1200">
          <a:solidFill>
            <a:schemeClr val="tx1"/>
          </a:solidFill>
          <a:latin typeface="+mn-lt"/>
          <a:ea typeface="+mn-ea"/>
          <a:cs typeface="+mn-cs"/>
        </a:defRPr>
      </a:lvl8pPr>
      <a:lvl9pPr marL="4330004" indent="-254706" algn="l" defTabSz="509412"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412" rtl="0" eaLnBrk="1" latinLnBrk="0" hangingPunct="1">
        <a:defRPr sz="2000" kern="1200">
          <a:solidFill>
            <a:schemeClr val="tx1"/>
          </a:solidFill>
          <a:latin typeface="+mn-lt"/>
          <a:ea typeface="+mn-ea"/>
          <a:cs typeface="+mn-cs"/>
        </a:defRPr>
      </a:lvl1pPr>
      <a:lvl2pPr marL="509412" algn="l" defTabSz="509412" rtl="0" eaLnBrk="1" latinLnBrk="0" hangingPunct="1">
        <a:defRPr sz="2000" kern="1200">
          <a:solidFill>
            <a:schemeClr val="tx1"/>
          </a:solidFill>
          <a:latin typeface="+mn-lt"/>
          <a:ea typeface="+mn-ea"/>
          <a:cs typeface="+mn-cs"/>
        </a:defRPr>
      </a:lvl2pPr>
      <a:lvl3pPr marL="1018824" algn="l" defTabSz="509412" rtl="0" eaLnBrk="1" latinLnBrk="0" hangingPunct="1">
        <a:defRPr sz="2000" kern="1200">
          <a:solidFill>
            <a:schemeClr val="tx1"/>
          </a:solidFill>
          <a:latin typeface="+mn-lt"/>
          <a:ea typeface="+mn-ea"/>
          <a:cs typeface="+mn-cs"/>
        </a:defRPr>
      </a:lvl3pPr>
      <a:lvl4pPr marL="1528237" algn="l" defTabSz="509412" rtl="0" eaLnBrk="1" latinLnBrk="0" hangingPunct="1">
        <a:defRPr sz="2000" kern="1200">
          <a:solidFill>
            <a:schemeClr val="tx1"/>
          </a:solidFill>
          <a:latin typeface="+mn-lt"/>
          <a:ea typeface="+mn-ea"/>
          <a:cs typeface="+mn-cs"/>
        </a:defRPr>
      </a:lvl4pPr>
      <a:lvl5pPr marL="2037649" algn="l" defTabSz="509412" rtl="0" eaLnBrk="1" latinLnBrk="0" hangingPunct="1">
        <a:defRPr sz="2000" kern="1200">
          <a:solidFill>
            <a:schemeClr val="tx1"/>
          </a:solidFill>
          <a:latin typeface="+mn-lt"/>
          <a:ea typeface="+mn-ea"/>
          <a:cs typeface="+mn-cs"/>
        </a:defRPr>
      </a:lvl5pPr>
      <a:lvl6pPr marL="2547061" algn="l" defTabSz="509412" rtl="0" eaLnBrk="1" latinLnBrk="0" hangingPunct="1">
        <a:defRPr sz="2000" kern="1200">
          <a:solidFill>
            <a:schemeClr val="tx1"/>
          </a:solidFill>
          <a:latin typeface="+mn-lt"/>
          <a:ea typeface="+mn-ea"/>
          <a:cs typeface="+mn-cs"/>
        </a:defRPr>
      </a:lvl6pPr>
      <a:lvl7pPr marL="3056473" algn="l" defTabSz="509412" rtl="0" eaLnBrk="1" latinLnBrk="0" hangingPunct="1">
        <a:defRPr sz="2000" kern="1200">
          <a:solidFill>
            <a:schemeClr val="tx1"/>
          </a:solidFill>
          <a:latin typeface="+mn-lt"/>
          <a:ea typeface="+mn-ea"/>
          <a:cs typeface="+mn-cs"/>
        </a:defRPr>
      </a:lvl7pPr>
      <a:lvl8pPr marL="3565886" algn="l" defTabSz="509412" rtl="0" eaLnBrk="1" latinLnBrk="0" hangingPunct="1">
        <a:defRPr sz="2000" kern="1200">
          <a:solidFill>
            <a:schemeClr val="tx1"/>
          </a:solidFill>
          <a:latin typeface="+mn-lt"/>
          <a:ea typeface="+mn-ea"/>
          <a:cs typeface="+mn-cs"/>
        </a:defRPr>
      </a:lvl8pPr>
      <a:lvl9pPr marL="4075298" algn="l" defTabSz="509412"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WilliKa2@boe.richmond.k12.ga.u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7231762" y="1331655"/>
            <a:ext cx="2278528" cy="2554545"/>
          </a:xfrm>
          <a:prstGeom prst="rect">
            <a:avLst/>
          </a:prstGeom>
          <a:noFill/>
        </p:spPr>
        <p:txBody>
          <a:bodyPr wrap="square" rtlCol="0">
            <a:spAutoFit/>
          </a:bodyPr>
          <a:lstStyle/>
          <a:p>
            <a:pPr algn="ctr"/>
            <a:r>
              <a:rPr lang="en-US" sz="3200" b="1" dirty="0">
                <a:solidFill>
                  <a:schemeClr val="accent6"/>
                </a:solidFill>
                <a:latin typeface="Lucida Handwriting" charset="0"/>
                <a:ea typeface="Lucida Handwriting" charset="0"/>
                <a:cs typeface="Lucida Handwriting" charset="0"/>
              </a:rPr>
              <a:t>Welcome to Our Second Grade Class!</a:t>
            </a:r>
          </a:p>
        </p:txBody>
      </p:sp>
      <p:sp>
        <p:nvSpPr>
          <p:cNvPr id="4" name="TextBox 3"/>
          <p:cNvSpPr txBox="1"/>
          <p:nvPr/>
        </p:nvSpPr>
        <p:spPr>
          <a:xfrm>
            <a:off x="3496795" y="5354921"/>
            <a:ext cx="3059539" cy="461665"/>
          </a:xfrm>
          <a:prstGeom prst="rect">
            <a:avLst/>
          </a:prstGeom>
          <a:noFill/>
        </p:spPr>
        <p:txBody>
          <a:bodyPr wrap="square" rtlCol="0">
            <a:spAutoFit/>
          </a:bodyPr>
          <a:lstStyle/>
          <a:p>
            <a:pPr algn="ctr"/>
            <a:r>
              <a:rPr lang="en-US" sz="2400" b="1" u="sng" dirty="0">
                <a:solidFill>
                  <a:srgbClr val="00B050"/>
                </a:solidFill>
                <a:latin typeface="Lucida Handwriting" charset="0"/>
                <a:ea typeface="Lucida Handwriting" charset="0"/>
                <a:cs typeface="Lucida Handwriting" charset="0"/>
              </a:rPr>
              <a:t>Teacher Contact</a:t>
            </a:r>
          </a:p>
        </p:txBody>
      </p:sp>
      <p:sp>
        <p:nvSpPr>
          <p:cNvPr id="5" name="TextBox 4"/>
          <p:cNvSpPr txBox="1"/>
          <p:nvPr/>
        </p:nvSpPr>
        <p:spPr>
          <a:xfrm>
            <a:off x="174067" y="72679"/>
            <a:ext cx="3059539" cy="523220"/>
          </a:xfrm>
          <a:prstGeom prst="rect">
            <a:avLst/>
          </a:prstGeom>
          <a:noFill/>
        </p:spPr>
        <p:txBody>
          <a:bodyPr wrap="square" rtlCol="0">
            <a:spAutoFit/>
          </a:bodyPr>
          <a:lstStyle/>
          <a:p>
            <a:pPr algn="ctr"/>
            <a:r>
              <a:rPr lang="en-US" sz="2800" b="1" dirty="0">
                <a:solidFill>
                  <a:srgbClr val="7030A0"/>
                </a:solidFill>
                <a:latin typeface="Lucida Handwriting" charset="0"/>
                <a:ea typeface="Lucida Handwriting" charset="0"/>
                <a:cs typeface="Lucida Handwriting" charset="0"/>
              </a:rPr>
              <a:t>Hello!</a:t>
            </a:r>
          </a:p>
        </p:txBody>
      </p:sp>
      <p:sp>
        <p:nvSpPr>
          <p:cNvPr id="7" name="TextBox 6"/>
          <p:cNvSpPr txBox="1"/>
          <p:nvPr/>
        </p:nvSpPr>
        <p:spPr>
          <a:xfrm>
            <a:off x="3416410" y="5812552"/>
            <a:ext cx="3199628" cy="1785104"/>
          </a:xfrm>
          <a:prstGeom prst="rect">
            <a:avLst/>
          </a:prstGeom>
          <a:noFill/>
        </p:spPr>
        <p:txBody>
          <a:bodyPr wrap="square" rtlCol="0">
            <a:spAutoFit/>
          </a:bodyPr>
          <a:lstStyle/>
          <a:p>
            <a:pPr algn="ctr"/>
            <a:r>
              <a:rPr lang="en-US" sz="2400" dirty="0">
                <a:solidFill>
                  <a:srgbClr val="000000"/>
                </a:solidFill>
                <a:latin typeface="KG Payphone"/>
                <a:cs typeface="KG Payphone"/>
              </a:rPr>
              <a:t>Ms. K. Williams</a:t>
            </a:r>
          </a:p>
          <a:p>
            <a:pPr algn="ctr"/>
            <a:r>
              <a:rPr lang="en-US" sz="1800" dirty="0">
                <a:solidFill>
                  <a:srgbClr val="000000"/>
                </a:solidFill>
                <a:latin typeface="KG Payphone"/>
                <a:cs typeface="KG Payphone"/>
              </a:rPr>
              <a:t>Email- </a:t>
            </a:r>
            <a:r>
              <a:rPr lang="en-US" sz="1700" dirty="0">
                <a:solidFill>
                  <a:srgbClr val="000000"/>
                </a:solidFill>
                <a:latin typeface="KG Payphone"/>
                <a:cs typeface="KG Payphone"/>
                <a:hlinkClick r:id="rId4"/>
              </a:rPr>
              <a:t>WilliKa2@boe.richmond.k12.ga.us</a:t>
            </a:r>
            <a:endParaRPr lang="en-US" sz="1700" dirty="0">
              <a:solidFill>
                <a:srgbClr val="000000"/>
              </a:solidFill>
              <a:latin typeface="KG Payphone"/>
              <a:cs typeface="KG Payphone"/>
            </a:endParaRPr>
          </a:p>
          <a:p>
            <a:pPr algn="ctr"/>
            <a:r>
              <a:rPr lang="en-US" sz="1700" dirty="0">
                <a:solidFill>
                  <a:srgbClr val="000000"/>
                </a:solidFill>
                <a:latin typeface="KG Payphone"/>
                <a:cs typeface="KG Payphone"/>
              </a:rPr>
              <a:t>Phone- (706)-</a:t>
            </a:r>
            <a:r>
              <a:rPr lang="en-US" sz="1700" dirty="0" smtClean="0">
                <a:solidFill>
                  <a:srgbClr val="000000"/>
                </a:solidFill>
                <a:latin typeface="KG Payphone"/>
                <a:cs typeface="KG Payphone"/>
              </a:rPr>
              <a:t>750-9019</a:t>
            </a:r>
          </a:p>
          <a:p>
            <a:pPr algn="ctr"/>
            <a:r>
              <a:rPr lang="en-US" sz="1700" b="1" dirty="0" smtClean="0">
                <a:solidFill>
                  <a:srgbClr val="000000"/>
                </a:solidFill>
                <a:latin typeface="KG Payphone"/>
                <a:cs typeface="KG Payphone"/>
              </a:rPr>
              <a:t>Class Dojo</a:t>
            </a:r>
            <a:endParaRPr lang="en-US" sz="1700" b="1" dirty="0">
              <a:solidFill>
                <a:srgbClr val="000000"/>
              </a:solidFill>
              <a:latin typeface="KG Payphone"/>
              <a:cs typeface="KG Payphone"/>
            </a:endParaRPr>
          </a:p>
        </p:txBody>
      </p:sp>
      <p:sp>
        <p:nvSpPr>
          <p:cNvPr id="8" name="TextBox 7"/>
          <p:cNvSpPr txBox="1"/>
          <p:nvPr/>
        </p:nvSpPr>
        <p:spPr>
          <a:xfrm>
            <a:off x="87694" y="469880"/>
            <a:ext cx="3199628" cy="3416320"/>
          </a:xfrm>
          <a:prstGeom prst="rect">
            <a:avLst/>
          </a:prstGeom>
          <a:noFill/>
        </p:spPr>
        <p:txBody>
          <a:bodyPr wrap="square" rtlCol="0">
            <a:spAutoFit/>
          </a:bodyPr>
          <a:lstStyle/>
          <a:p>
            <a:r>
              <a:rPr lang="en-US" sz="1800" dirty="0">
                <a:latin typeface="Chalkboard" charset="0"/>
                <a:ea typeface="Chalkboard" charset="0"/>
                <a:cs typeface="Chalkboard" charset="0"/>
              </a:rPr>
              <a:t>Welcome to 2</a:t>
            </a:r>
            <a:r>
              <a:rPr lang="en-US" sz="1800" baseline="30000" dirty="0">
                <a:latin typeface="Chalkboard" charset="0"/>
                <a:ea typeface="Chalkboard" charset="0"/>
                <a:cs typeface="Chalkboard" charset="0"/>
              </a:rPr>
              <a:t>nd</a:t>
            </a:r>
            <a:r>
              <a:rPr lang="en-US" sz="1800" dirty="0">
                <a:latin typeface="Chalkboard" charset="0"/>
                <a:ea typeface="Chalkboard" charset="0"/>
                <a:cs typeface="Chalkboard" charset="0"/>
              </a:rPr>
              <a:t> grade! I am so excited to be your child’s teacher. I’ve created this handout to help answer some of the questions you may have regarding our school and classroom. Feel free to contact me via email or phone – both located on the back of this handout. I know we are going to have a wonderful year in 2</a:t>
            </a:r>
            <a:r>
              <a:rPr lang="en-US" sz="1800" baseline="30000" dirty="0">
                <a:latin typeface="Chalkboard" charset="0"/>
                <a:ea typeface="Chalkboard" charset="0"/>
                <a:cs typeface="Chalkboard" charset="0"/>
              </a:rPr>
              <a:t>nd</a:t>
            </a:r>
            <a:r>
              <a:rPr lang="en-US" sz="1800" dirty="0">
                <a:latin typeface="Chalkboard" charset="0"/>
                <a:ea typeface="Chalkboard" charset="0"/>
                <a:cs typeface="Chalkboard" charset="0"/>
              </a:rPr>
              <a:t> grade!</a:t>
            </a:r>
          </a:p>
        </p:txBody>
      </p:sp>
      <p:cxnSp>
        <p:nvCxnSpPr>
          <p:cNvPr id="9" name="Straight Connector 8"/>
          <p:cNvCxnSpPr/>
          <p:nvPr/>
        </p:nvCxnSpPr>
        <p:spPr>
          <a:xfrm rot="5400000">
            <a:off x="-539497" y="3886200"/>
            <a:ext cx="7772400" cy="1588"/>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a:off x="2806413" y="3885406"/>
            <a:ext cx="7772400" cy="1588"/>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572104" y="277049"/>
            <a:ext cx="3059539" cy="1077218"/>
          </a:xfrm>
          <a:prstGeom prst="rect">
            <a:avLst/>
          </a:prstGeom>
          <a:noFill/>
        </p:spPr>
        <p:txBody>
          <a:bodyPr wrap="square" rtlCol="0">
            <a:spAutoFit/>
          </a:bodyPr>
          <a:lstStyle/>
          <a:p>
            <a:pPr algn="ctr"/>
            <a:r>
              <a:rPr lang="en-US" sz="3200" b="1" dirty="0" smtClean="0">
                <a:solidFill>
                  <a:srgbClr val="FFC000"/>
                </a:solidFill>
                <a:latin typeface="Lucida Handwriting" charset="0"/>
                <a:ea typeface="Lucida Handwriting" charset="0"/>
                <a:cs typeface="Lucida Handwriting" charset="0"/>
              </a:rPr>
              <a:t>Garrett Elementary</a:t>
            </a:r>
            <a:endParaRPr lang="en-US" sz="3200" b="1" dirty="0">
              <a:solidFill>
                <a:srgbClr val="FFC000"/>
              </a:solidFill>
              <a:latin typeface="Lucida Handwriting" charset="0"/>
              <a:ea typeface="Lucida Handwriting" charset="0"/>
              <a:cs typeface="Lucida Handwriting" charset="0"/>
            </a:endParaRPr>
          </a:p>
        </p:txBody>
      </p:sp>
      <p:sp>
        <p:nvSpPr>
          <p:cNvPr id="14" name="TextBox 13"/>
          <p:cNvSpPr txBox="1"/>
          <p:nvPr/>
        </p:nvSpPr>
        <p:spPr>
          <a:xfrm>
            <a:off x="3496795" y="1108046"/>
            <a:ext cx="3199628" cy="1477328"/>
          </a:xfrm>
          <a:prstGeom prst="rect">
            <a:avLst/>
          </a:prstGeom>
          <a:noFill/>
        </p:spPr>
        <p:txBody>
          <a:bodyPr wrap="square" rtlCol="0">
            <a:spAutoFit/>
          </a:bodyPr>
          <a:lstStyle/>
          <a:p>
            <a:pPr algn="ctr"/>
            <a:endParaRPr lang="en-US" sz="1800" dirty="0" smtClean="0"/>
          </a:p>
          <a:p>
            <a:pPr algn="ctr"/>
            <a:r>
              <a:rPr lang="en-US" sz="1800" dirty="0" smtClean="0"/>
              <a:t>1100 </a:t>
            </a:r>
            <a:r>
              <a:rPr lang="en-US" sz="1800" dirty="0"/>
              <a:t>Eisenhower Drive, Augusta, GA 30904</a:t>
            </a:r>
          </a:p>
          <a:p>
            <a:pPr algn="ctr"/>
            <a:r>
              <a:rPr lang="en-US" sz="1800" dirty="0"/>
              <a:t>Phone: 706-737-7222|</a:t>
            </a:r>
          </a:p>
          <a:p>
            <a:pPr algn="ctr"/>
            <a:r>
              <a:rPr lang="en-US" sz="1800" dirty="0"/>
              <a:t> Fax: 706-737-1166</a:t>
            </a:r>
          </a:p>
        </p:txBody>
      </p:sp>
      <p:sp>
        <p:nvSpPr>
          <p:cNvPr id="11" name="TextBox 10"/>
          <p:cNvSpPr txBox="1"/>
          <p:nvPr/>
        </p:nvSpPr>
        <p:spPr>
          <a:xfrm>
            <a:off x="7045267" y="3286035"/>
            <a:ext cx="2651519" cy="307777"/>
          </a:xfrm>
          <a:prstGeom prst="rect">
            <a:avLst/>
          </a:prstGeom>
          <a:noFill/>
        </p:spPr>
        <p:txBody>
          <a:bodyPr wrap="square" rtlCol="0">
            <a:spAutoFit/>
          </a:bodyPr>
          <a:lstStyle/>
          <a:p>
            <a:pPr algn="ctr"/>
            <a:r>
              <a:rPr lang="en-US" sz="1400" dirty="0">
                <a:solidFill>
                  <a:srgbClr val="000000"/>
                </a:solidFill>
                <a:latin typeface="Chalkboard" charset="0"/>
                <a:ea typeface="Chalkboard" charset="0"/>
                <a:cs typeface="Chalkboard" charset="0"/>
              </a:rPr>
              <a:t> </a:t>
            </a:r>
          </a:p>
        </p:txBody>
      </p:sp>
      <p:sp>
        <p:nvSpPr>
          <p:cNvPr id="6" name="TextBox 5"/>
          <p:cNvSpPr txBox="1"/>
          <p:nvPr/>
        </p:nvSpPr>
        <p:spPr>
          <a:xfrm>
            <a:off x="122584" y="3886993"/>
            <a:ext cx="3082055" cy="1046440"/>
          </a:xfrm>
          <a:prstGeom prst="rect">
            <a:avLst/>
          </a:prstGeom>
          <a:noFill/>
          <a:ln w="38100">
            <a:solidFill>
              <a:schemeClr val="tx1"/>
            </a:solidFill>
            <a:prstDash val="sysDot"/>
          </a:ln>
        </p:spPr>
        <p:txBody>
          <a:bodyPr wrap="square" rtlCol="0">
            <a:spAutoFit/>
          </a:bodyPr>
          <a:lstStyle/>
          <a:p>
            <a:r>
              <a:rPr lang="en-US" sz="1400" b="1" dirty="0">
                <a:latin typeface="Chalkboard" charset="0"/>
                <a:ea typeface="Chalkboard" charset="0"/>
                <a:cs typeface="Chalkboard" charset="0"/>
              </a:rPr>
              <a:t>SCHOOL TIMES</a:t>
            </a:r>
            <a:r>
              <a:rPr lang="en-US" sz="1400" b="1">
                <a:latin typeface="Chalkboard" charset="0"/>
                <a:ea typeface="Chalkboard" charset="0"/>
                <a:cs typeface="Chalkboard" charset="0"/>
              </a:rPr>
              <a:t>: </a:t>
            </a:r>
            <a:r>
              <a:rPr lang="en-US" sz="1400" b="1" smtClean="0">
                <a:latin typeface="Chalkboard" charset="0"/>
                <a:ea typeface="Chalkboard" charset="0"/>
                <a:cs typeface="Chalkboard" charset="0"/>
              </a:rPr>
              <a:t>7:30AM-2:15PM</a:t>
            </a:r>
            <a:endParaRPr lang="en-US" sz="1400" b="1" dirty="0">
              <a:latin typeface="Chalkboard" charset="0"/>
              <a:ea typeface="Chalkboard" charset="0"/>
              <a:cs typeface="Chalkboard" charset="0"/>
            </a:endParaRPr>
          </a:p>
          <a:p>
            <a:r>
              <a:rPr lang="en-US" sz="1600" b="1" dirty="0">
                <a:latin typeface="Chalkboard" charset="0"/>
                <a:ea typeface="Chalkboard" charset="0"/>
                <a:cs typeface="Chalkboard" charset="0"/>
              </a:rPr>
              <a:t>You will be marked tardy </a:t>
            </a:r>
            <a:r>
              <a:rPr lang="en-US" sz="1600" b="1" dirty="0" smtClean="0">
                <a:latin typeface="Chalkboard" charset="0"/>
                <a:ea typeface="Chalkboard" charset="0"/>
                <a:cs typeface="Chalkboard" charset="0"/>
              </a:rPr>
              <a:t>after 7:30AM</a:t>
            </a:r>
            <a:r>
              <a:rPr lang="en-US" sz="1600" b="1" dirty="0">
                <a:latin typeface="Chalkboard" charset="0"/>
                <a:ea typeface="Chalkboard" charset="0"/>
                <a:cs typeface="Chalkboard" charset="0"/>
              </a:rPr>
              <a:t>. Please be aware of your child's absences. </a:t>
            </a:r>
          </a:p>
        </p:txBody>
      </p:sp>
    </p:spTree>
    <p:extLst>
      <p:ext uri="{BB962C8B-B14F-4D97-AF65-F5344CB8AC3E}">
        <p14:creationId xmlns:p14="http://schemas.microsoft.com/office/powerpoint/2010/main" val="368102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535259" y="3318538"/>
            <a:ext cx="3059539" cy="461665"/>
          </a:xfrm>
          <a:prstGeom prst="rect">
            <a:avLst/>
          </a:prstGeom>
          <a:noFill/>
        </p:spPr>
        <p:txBody>
          <a:bodyPr wrap="square" rtlCol="0">
            <a:spAutoFit/>
          </a:bodyPr>
          <a:lstStyle/>
          <a:p>
            <a:pPr algn="ctr"/>
            <a:r>
              <a:rPr lang="en-US" sz="2400" b="1" u="sng" dirty="0">
                <a:solidFill>
                  <a:srgbClr val="92D050"/>
                </a:solidFill>
                <a:latin typeface="Lucida Handwriting" charset="0"/>
                <a:ea typeface="Lucida Handwriting" charset="0"/>
                <a:cs typeface="Lucida Handwriting" charset="0"/>
              </a:rPr>
              <a:t>Focus</a:t>
            </a:r>
          </a:p>
        </p:txBody>
      </p:sp>
      <p:sp>
        <p:nvSpPr>
          <p:cNvPr id="3" name="TextBox 2"/>
          <p:cNvSpPr txBox="1"/>
          <p:nvPr/>
        </p:nvSpPr>
        <p:spPr>
          <a:xfrm>
            <a:off x="6782538" y="456216"/>
            <a:ext cx="2884459" cy="461665"/>
          </a:xfrm>
          <a:prstGeom prst="rect">
            <a:avLst/>
          </a:prstGeom>
          <a:noFill/>
        </p:spPr>
        <p:txBody>
          <a:bodyPr wrap="square" rtlCol="0">
            <a:spAutoFit/>
          </a:bodyPr>
          <a:lstStyle/>
          <a:p>
            <a:pPr algn="ctr"/>
            <a:r>
              <a:rPr lang="en-US" sz="2400" b="1" u="sng" dirty="0">
                <a:solidFill>
                  <a:srgbClr val="7030A0"/>
                </a:solidFill>
                <a:latin typeface="Lucida Handwriting" charset="0"/>
                <a:ea typeface="Lucida Handwriting" charset="0"/>
                <a:cs typeface="Lucida Handwriting" charset="0"/>
              </a:rPr>
              <a:t>Homework</a:t>
            </a:r>
          </a:p>
        </p:txBody>
      </p:sp>
      <p:sp>
        <p:nvSpPr>
          <p:cNvPr id="4" name="TextBox 3"/>
          <p:cNvSpPr txBox="1"/>
          <p:nvPr/>
        </p:nvSpPr>
        <p:spPr>
          <a:xfrm>
            <a:off x="461387" y="455882"/>
            <a:ext cx="2758860" cy="400110"/>
          </a:xfrm>
          <a:prstGeom prst="rect">
            <a:avLst/>
          </a:prstGeom>
          <a:noFill/>
        </p:spPr>
        <p:txBody>
          <a:bodyPr wrap="square" rtlCol="0">
            <a:spAutoFit/>
          </a:bodyPr>
          <a:lstStyle/>
          <a:p>
            <a:pPr algn="ctr"/>
            <a:r>
              <a:rPr lang="en-US" b="1" u="sng" dirty="0">
                <a:solidFill>
                  <a:srgbClr val="00B050"/>
                </a:solidFill>
                <a:latin typeface="Lucida Handwriting" charset="0"/>
                <a:ea typeface="Lucida Handwriting" charset="0"/>
                <a:cs typeface="Lucida Handwriting" charset="0"/>
              </a:rPr>
              <a:t>Communication</a:t>
            </a:r>
          </a:p>
        </p:txBody>
      </p:sp>
      <p:sp>
        <p:nvSpPr>
          <p:cNvPr id="5" name="TextBox 4"/>
          <p:cNvSpPr txBox="1"/>
          <p:nvPr/>
        </p:nvSpPr>
        <p:spPr>
          <a:xfrm>
            <a:off x="470432" y="777657"/>
            <a:ext cx="2695384" cy="3108543"/>
          </a:xfrm>
          <a:prstGeom prst="rect">
            <a:avLst/>
          </a:prstGeom>
          <a:noFill/>
        </p:spPr>
        <p:txBody>
          <a:bodyPr wrap="square" rtlCol="0">
            <a:spAutoFit/>
          </a:bodyPr>
          <a:lstStyle/>
          <a:p>
            <a:r>
              <a:rPr lang="en-US" sz="1400" dirty="0">
                <a:latin typeface="Chalkboard" charset="0"/>
                <a:ea typeface="Chalkboard" charset="0"/>
                <a:cs typeface="Chalkboard" charset="0"/>
              </a:rPr>
              <a:t>During the first week of school your child will receive an agenda. This communication book will go to and from school every day to communicate school &amp; classroom news, behavior, and homework. Your child’s agenda needs to be signed each night. This is a great way for everyone to stay in communication, and you can write me notes about your child, behavior, sickness, etc. </a:t>
            </a:r>
          </a:p>
        </p:txBody>
      </p:sp>
      <p:sp>
        <p:nvSpPr>
          <p:cNvPr id="6" name="TextBox 5"/>
          <p:cNvSpPr txBox="1"/>
          <p:nvPr/>
        </p:nvSpPr>
        <p:spPr>
          <a:xfrm>
            <a:off x="3526170" y="3760254"/>
            <a:ext cx="3028802" cy="2031325"/>
          </a:xfrm>
          <a:prstGeom prst="rect">
            <a:avLst/>
          </a:prstGeom>
          <a:noFill/>
        </p:spPr>
        <p:txBody>
          <a:bodyPr wrap="square" rtlCol="0">
            <a:spAutoFit/>
          </a:bodyPr>
          <a:lstStyle/>
          <a:p>
            <a:r>
              <a:rPr lang="en-US" sz="1400" b="1" dirty="0"/>
              <a:t>L</a:t>
            </a:r>
            <a:r>
              <a:rPr lang="en-US" sz="1400" b="1" dirty="0">
                <a:latin typeface="Chalkboard" charset="0"/>
                <a:ea typeface="Chalkboard" charset="0"/>
                <a:cs typeface="Chalkboard" charset="0"/>
              </a:rPr>
              <a:t>anguage Arts</a:t>
            </a:r>
            <a:r>
              <a:rPr lang="en-US" sz="1400" dirty="0">
                <a:latin typeface="Chalkboard" charset="0"/>
                <a:ea typeface="Chalkboard" charset="0"/>
                <a:cs typeface="Chalkboard" charset="0"/>
              </a:rPr>
              <a:t>: Phonics, Reading , Fluency, and Writing</a:t>
            </a:r>
          </a:p>
          <a:p>
            <a:r>
              <a:rPr lang="en-US" sz="1400" b="1" dirty="0">
                <a:latin typeface="Chalkboard" charset="0"/>
                <a:ea typeface="Chalkboard" charset="0"/>
                <a:cs typeface="Chalkboard" charset="0"/>
              </a:rPr>
              <a:t>Math</a:t>
            </a:r>
            <a:r>
              <a:rPr lang="en-US" sz="1400" dirty="0">
                <a:latin typeface="Chalkboard" charset="0"/>
                <a:ea typeface="Chalkboard" charset="0"/>
                <a:cs typeface="Chalkboard" charset="0"/>
              </a:rPr>
              <a:t>: Number Sense, Fact Fluency, and Computation</a:t>
            </a:r>
          </a:p>
          <a:p>
            <a:r>
              <a:rPr lang="en-US" sz="1400" b="1" smtClean="0">
                <a:latin typeface="Chalkboard" charset="0"/>
                <a:ea typeface="Chalkboard" charset="0"/>
                <a:cs typeface="Chalkboard" charset="0"/>
              </a:rPr>
              <a:t>Science</a:t>
            </a:r>
            <a:r>
              <a:rPr lang="en-US" sz="1400" smtClean="0">
                <a:latin typeface="Chalkboard" charset="0"/>
                <a:ea typeface="Chalkboard" charset="0"/>
                <a:cs typeface="Chalkboard" charset="0"/>
              </a:rPr>
              <a:t>:   </a:t>
            </a:r>
            <a:r>
              <a:rPr lang="en-US" sz="1400" dirty="0">
                <a:latin typeface="Chalkboard" charset="0"/>
                <a:ea typeface="Chalkboard" charset="0"/>
                <a:cs typeface="Chalkboard" charset="0"/>
              </a:rPr>
              <a:t>Raising questions, Seeking answers, and the Sun and Moon</a:t>
            </a:r>
          </a:p>
          <a:p>
            <a:r>
              <a:rPr lang="en-US" sz="1400" b="1" dirty="0">
                <a:latin typeface="Chalkboard" charset="0"/>
                <a:ea typeface="Chalkboard" charset="0"/>
                <a:cs typeface="Chalkboard" charset="0"/>
              </a:rPr>
              <a:t>Social</a:t>
            </a:r>
            <a:r>
              <a:rPr lang="en-US" sz="1400" dirty="0">
                <a:latin typeface="Chalkboard" charset="0"/>
                <a:ea typeface="Chalkboard" charset="0"/>
                <a:cs typeface="Chalkboard" charset="0"/>
              </a:rPr>
              <a:t> </a:t>
            </a:r>
            <a:r>
              <a:rPr lang="en-US" sz="1400" b="1" dirty="0">
                <a:latin typeface="Chalkboard" charset="0"/>
                <a:ea typeface="Chalkboard" charset="0"/>
                <a:cs typeface="Chalkboard" charset="0"/>
              </a:rPr>
              <a:t>Studies</a:t>
            </a:r>
            <a:r>
              <a:rPr lang="en-US" sz="1400" dirty="0">
                <a:latin typeface="Chalkboard" charset="0"/>
                <a:ea typeface="Chalkboard" charset="0"/>
                <a:cs typeface="Chalkboard" charset="0"/>
              </a:rPr>
              <a:t>: Georgia History, Economics, and Government</a:t>
            </a:r>
          </a:p>
        </p:txBody>
      </p:sp>
      <p:sp>
        <p:nvSpPr>
          <p:cNvPr id="7" name="TextBox 6"/>
          <p:cNvSpPr txBox="1"/>
          <p:nvPr/>
        </p:nvSpPr>
        <p:spPr>
          <a:xfrm>
            <a:off x="6856711" y="917881"/>
            <a:ext cx="2736114" cy="1384995"/>
          </a:xfrm>
          <a:prstGeom prst="rect">
            <a:avLst/>
          </a:prstGeom>
          <a:noFill/>
        </p:spPr>
        <p:txBody>
          <a:bodyPr wrap="square" rtlCol="0">
            <a:spAutoFit/>
          </a:bodyPr>
          <a:lstStyle/>
          <a:p>
            <a:pPr algn="ctr"/>
            <a:r>
              <a:rPr lang="en-US" sz="1400" dirty="0">
                <a:solidFill>
                  <a:srgbClr val="000000"/>
                </a:solidFill>
                <a:latin typeface="Chalkboard" charset="0"/>
                <a:ea typeface="Chalkboard" charset="0"/>
                <a:cs typeface="Chalkboard" charset="0"/>
              </a:rPr>
              <a:t>Students will be given homework for extra practice . Please check and sign your child’s agenda for Homework Assignments and Conduct Grade EVERYDAY.</a:t>
            </a:r>
          </a:p>
        </p:txBody>
      </p:sp>
      <p:cxnSp>
        <p:nvCxnSpPr>
          <p:cNvPr id="8" name="Straight Connector 7"/>
          <p:cNvCxnSpPr/>
          <p:nvPr/>
        </p:nvCxnSpPr>
        <p:spPr>
          <a:xfrm rot="5400000">
            <a:off x="-539497" y="3886200"/>
            <a:ext cx="7772400" cy="1588"/>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a:off x="2806413" y="3885406"/>
            <a:ext cx="7772400" cy="1588"/>
          </a:xfrm>
          <a:prstGeom prst="line">
            <a:avLst/>
          </a:prstGeom>
          <a:ln w="3175"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438694" y="3858320"/>
            <a:ext cx="2758860" cy="461665"/>
          </a:xfrm>
          <a:prstGeom prst="rect">
            <a:avLst/>
          </a:prstGeom>
          <a:noFill/>
        </p:spPr>
        <p:txBody>
          <a:bodyPr wrap="square" rtlCol="0">
            <a:spAutoFit/>
          </a:bodyPr>
          <a:lstStyle/>
          <a:p>
            <a:pPr algn="ctr"/>
            <a:r>
              <a:rPr lang="en-US" sz="2400" b="1" u="sng" dirty="0">
                <a:solidFill>
                  <a:srgbClr val="FFC000"/>
                </a:solidFill>
                <a:latin typeface="Lucida Handwriting" charset="0"/>
                <a:ea typeface="Lucida Handwriting" charset="0"/>
                <a:cs typeface="Lucida Handwriting" charset="0"/>
              </a:rPr>
              <a:t>Behavior</a:t>
            </a:r>
          </a:p>
        </p:txBody>
      </p:sp>
      <p:sp>
        <p:nvSpPr>
          <p:cNvPr id="11" name="TextBox 10"/>
          <p:cNvSpPr txBox="1"/>
          <p:nvPr/>
        </p:nvSpPr>
        <p:spPr>
          <a:xfrm>
            <a:off x="538844" y="4279655"/>
            <a:ext cx="2695384" cy="2031325"/>
          </a:xfrm>
          <a:prstGeom prst="rect">
            <a:avLst/>
          </a:prstGeom>
          <a:noFill/>
        </p:spPr>
        <p:txBody>
          <a:bodyPr wrap="square" rtlCol="0">
            <a:spAutoFit/>
          </a:bodyPr>
          <a:lstStyle/>
          <a:p>
            <a:pPr algn="ctr"/>
            <a:r>
              <a:rPr lang="en-US" sz="1400" dirty="0" smtClean="0">
                <a:solidFill>
                  <a:srgbClr val="000000"/>
                </a:solidFill>
                <a:latin typeface="Chalkboard" charset="0"/>
                <a:ea typeface="Chalkboard" charset="0"/>
                <a:cs typeface="Chalkboard" charset="0"/>
              </a:rPr>
              <a:t>Class </a:t>
            </a:r>
            <a:r>
              <a:rPr lang="en-US" sz="1400" dirty="0">
                <a:solidFill>
                  <a:srgbClr val="000000"/>
                </a:solidFill>
                <a:latin typeface="Chalkboard" charset="0"/>
                <a:ea typeface="Chalkboard" charset="0"/>
                <a:cs typeface="Chalkboard" charset="0"/>
              </a:rPr>
              <a:t>DOJO </a:t>
            </a:r>
            <a:r>
              <a:rPr lang="en-US" sz="1400" dirty="0" smtClean="0">
                <a:solidFill>
                  <a:srgbClr val="000000"/>
                </a:solidFill>
                <a:latin typeface="Chalkboard" charset="0"/>
                <a:ea typeface="Chalkboard" charset="0"/>
                <a:cs typeface="Chalkboard" charset="0"/>
              </a:rPr>
              <a:t>will be used this </a:t>
            </a:r>
            <a:r>
              <a:rPr lang="en-US" sz="1400" dirty="0">
                <a:solidFill>
                  <a:srgbClr val="000000"/>
                </a:solidFill>
                <a:latin typeface="Chalkboard" charset="0"/>
                <a:ea typeface="Chalkboard" charset="0"/>
                <a:cs typeface="Chalkboard" charset="0"/>
              </a:rPr>
              <a:t>year. Students can earn and loose points depending on the behavior in our classroom. </a:t>
            </a:r>
            <a:r>
              <a:rPr lang="en-US" sz="1400" dirty="0" smtClean="0">
                <a:solidFill>
                  <a:srgbClr val="000000"/>
                </a:solidFill>
                <a:latin typeface="Chalkboard" charset="0"/>
                <a:ea typeface="Chalkboard" charset="0"/>
                <a:cs typeface="Chalkboard" charset="0"/>
              </a:rPr>
              <a:t>  </a:t>
            </a:r>
          </a:p>
          <a:p>
            <a:pPr algn="ctr"/>
            <a:r>
              <a:rPr lang="en-US" sz="1400" dirty="0">
                <a:solidFill>
                  <a:srgbClr val="000000"/>
                </a:solidFill>
                <a:latin typeface="Chalkboard" charset="0"/>
                <a:ea typeface="Chalkboard" charset="0"/>
                <a:cs typeface="Chalkboard" charset="0"/>
              </a:rPr>
              <a:t> </a:t>
            </a:r>
            <a:r>
              <a:rPr lang="en-US" sz="1400" dirty="0" smtClean="0">
                <a:solidFill>
                  <a:srgbClr val="000000"/>
                </a:solidFill>
                <a:latin typeface="Chalkboard" charset="0"/>
                <a:ea typeface="Chalkboard" charset="0"/>
                <a:cs typeface="Chalkboard" charset="0"/>
              </a:rPr>
              <a:t>  Each </a:t>
            </a:r>
            <a:r>
              <a:rPr lang="en-US" sz="1400" dirty="0">
                <a:solidFill>
                  <a:srgbClr val="000000"/>
                </a:solidFill>
                <a:latin typeface="Chalkboard" charset="0"/>
                <a:ea typeface="Chalkboard" charset="0"/>
                <a:cs typeface="Chalkboard" charset="0"/>
              </a:rPr>
              <a:t>negative </a:t>
            </a:r>
            <a:r>
              <a:rPr lang="en-US" sz="1400" dirty="0" smtClean="0">
                <a:solidFill>
                  <a:srgbClr val="000000"/>
                </a:solidFill>
                <a:latin typeface="Chalkboard" charset="0"/>
                <a:ea typeface="Chalkboard" charset="0"/>
                <a:cs typeface="Chalkboard" charset="0"/>
              </a:rPr>
              <a:t>mark </a:t>
            </a:r>
            <a:r>
              <a:rPr lang="en-US" sz="1400" dirty="0">
                <a:solidFill>
                  <a:srgbClr val="000000"/>
                </a:solidFill>
                <a:latin typeface="Chalkboard" charset="0"/>
                <a:ea typeface="Chalkboard" charset="0"/>
                <a:cs typeface="Chalkboard" charset="0"/>
              </a:rPr>
              <a:t>is a loss </a:t>
            </a:r>
            <a:endParaRPr lang="en-US" sz="1400" dirty="0" smtClean="0">
              <a:solidFill>
                <a:srgbClr val="000000"/>
              </a:solidFill>
              <a:latin typeface="Chalkboard" charset="0"/>
              <a:ea typeface="Chalkboard" charset="0"/>
              <a:cs typeface="Chalkboard" charset="0"/>
            </a:endParaRPr>
          </a:p>
          <a:p>
            <a:pPr algn="ctr"/>
            <a:r>
              <a:rPr lang="en-US" sz="1400" dirty="0">
                <a:solidFill>
                  <a:srgbClr val="000000"/>
                </a:solidFill>
                <a:latin typeface="Chalkboard" charset="0"/>
                <a:ea typeface="Chalkboard" charset="0"/>
                <a:cs typeface="Chalkboard" charset="0"/>
              </a:rPr>
              <a:t> </a:t>
            </a:r>
            <a:r>
              <a:rPr lang="en-US" sz="1400" dirty="0" smtClean="0">
                <a:solidFill>
                  <a:srgbClr val="000000"/>
                </a:solidFill>
                <a:latin typeface="Chalkboard" charset="0"/>
                <a:ea typeface="Chalkboard" charset="0"/>
                <a:cs typeface="Chalkboard" charset="0"/>
              </a:rPr>
              <a:t>         of 5 points</a:t>
            </a:r>
            <a:r>
              <a:rPr lang="en-US" sz="1400" dirty="0">
                <a:solidFill>
                  <a:srgbClr val="000000"/>
                </a:solidFill>
                <a:latin typeface="Chalkboard" charset="0"/>
                <a:ea typeface="Chalkboard" charset="0"/>
                <a:cs typeface="Chalkboard" charset="0"/>
              </a:rPr>
              <a:t>. The </a:t>
            </a:r>
            <a:r>
              <a:rPr lang="en-US" sz="1400" dirty="0" smtClean="0">
                <a:solidFill>
                  <a:srgbClr val="000000"/>
                </a:solidFill>
                <a:latin typeface="Chalkboard" charset="0"/>
                <a:ea typeface="Chalkboard" charset="0"/>
                <a:cs typeface="Chalkboard" charset="0"/>
              </a:rPr>
              <a:t>points </a:t>
            </a:r>
            <a:r>
              <a:rPr lang="en-US" sz="1400" dirty="0">
                <a:solidFill>
                  <a:srgbClr val="000000"/>
                </a:solidFill>
                <a:latin typeface="Chalkboard" charset="0"/>
                <a:ea typeface="Chalkboard" charset="0"/>
                <a:cs typeface="Chalkboard" charset="0"/>
              </a:rPr>
              <a:t>will 	determine </a:t>
            </a:r>
            <a:r>
              <a:rPr lang="en-US" sz="1400" dirty="0" smtClean="0">
                <a:solidFill>
                  <a:srgbClr val="000000"/>
                </a:solidFill>
                <a:latin typeface="Chalkboard" charset="0"/>
                <a:ea typeface="Chalkboard" charset="0"/>
                <a:cs typeface="Chalkboard" charset="0"/>
              </a:rPr>
              <a:t>students’ </a:t>
            </a:r>
            <a:r>
              <a:rPr lang="en-US" sz="1400" dirty="0">
                <a:solidFill>
                  <a:srgbClr val="000000"/>
                </a:solidFill>
                <a:latin typeface="Chalkboard" charset="0"/>
                <a:ea typeface="Chalkboard" charset="0"/>
                <a:cs typeface="Chalkboard" charset="0"/>
              </a:rPr>
              <a:t>	 conduct grade at the end of the </a:t>
            </a:r>
            <a:r>
              <a:rPr lang="en-US" sz="1400" dirty="0" smtClean="0">
                <a:solidFill>
                  <a:srgbClr val="000000"/>
                </a:solidFill>
                <a:latin typeface="Chalkboard" charset="0"/>
                <a:ea typeface="Chalkboard" charset="0"/>
                <a:cs typeface="Chalkboard" charset="0"/>
              </a:rPr>
              <a:t>day.</a:t>
            </a:r>
            <a:endParaRPr lang="en-US" sz="1400" dirty="0">
              <a:solidFill>
                <a:srgbClr val="000000"/>
              </a:solidFill>
              <a:latin typeface="Chalkboard" charset="0"/>
              <a:ea typeface="Chalkboard" charset="0"/>
              <a:cs typeface="Chalkboard" charset="0"/>
            </a:endParaRPr>
          </a:p>
        </p:txBody>
      </p:sp>
      <p:sp>
        <p:nvSpPr>
          <p:cNvPr id="13" name="TextBox 12"/>
          <p:cNvSpPr txBox="1"/>
          <p:nvPr/>
        </p:nvSpPr>
        <p:spPr>
          <a:xfrm>
            <a:off x="6782538" y="2821533"/>
            <a:ext cx="2884459" cy="461665"/>
          </a:xfrm>
          <a:prstGeom prst="rect">
            <a:avLst/>
          </a:prstGeom>
          <a:noFill/>
        </p:spPr>
        <p:txBody>
          <a:bodyPr wrap="square" rtlCol="0">
            <a:spAutoFit/>
          </a:bodyPr>
          <a:lstStyle/>
          <a:p>
            <a:pPr algn="ctr"/>
            <a:r>
              <a:rPr lang="en-US" sz="2400" b="1" u="sng" dirty="0">
                <a:solidFill>
                  <a:srgbClr val="C00000"/>
                </a:solidFill>
                <a:latin typeface="Lucida Handwriting" charset="0"/>
                <a:ea typeface="Lucida Handwriting" charset="0"/>
                <a:cs typeface="Lucida Handwriting" charset="0"/>
              </a:rPr>
              <a:t>Grading Policy </a:t>
            </a:r>
          </a:p>
        </p:txBody>
      </p:sp>
      <p:sp>
        <p:nvSpPr>
          <p:cNvPr id="15" name="TextBox 14"/>
          <p:cNvSpPr txBox="1"/>
          <p:nvPr/>
        </p:nvSpPr>
        <p:spPr>
          <a:xfrm>
            <a:off x="6856711" y="3283200"/>
            <a:ext cx="2736114" cy="738664"/>
          </a:xfrm>
          <a:prstGeom prst="rect">
            <a:avLst/>
          </a:prstGeom>
          <a:noFill/>
        </p:spPr>
        <p:txBody>
          <a:bodyPr wrap="square" rtlCol="0">
            <a:spAutoFit/>
          </a:bodyPr>
          <a:lstStyle/>
          <a:p>
            <a:r>
              <a:rPr lang="en-US" sz="1400" dirty="0">
                <a:solidFill>
                  <a:srgbClr val="000000"/>
                </a:solidFill>
                <a:latin typeface="Chalkboard" charset="0"/>
                <a:ea typeface="Chalkboard" charset="0"/>
                <a:cs typeface="Chalkboard" charset="0"/>
              </a:rPr>
              <a:t>We will </a:t>
            </a:r>
            <a:r>
              <a:rPr lang="en-US" sz="1400" dirty="0" smtClean="0">
                <a:solidFill>
                  <a:srgbClr val="000000"/>
                </a:solidFill>
                <a:latin typeface="Chalkboard" charset="0"/>
                <a:ea typeface="Chalkboard" charset="0"/>
                <a:cs typeface="Chalkboard" charset="0"/>
              </a:rPr>
              <a:t>continue using standards </a:t>
            </a:r>
            <a:r>
              <a:rPr lang="en-US" sz="1400" dirty="0">
                <a:solidFill>
                  <a:srgbClr val="000000"/>
                </a:solidFill>
                <a:latin typeface="Chalkboard" charset="0"/>
                <a:ea typeface="Chalkboard" charset="0"/>
                <a:cs typeface="Chalkboard" charset="0"/>
              </a:rPr>
              <a:t>based grading this year. </a:t>
            </a:r>
          </a:p>
        </p:txBody>
      </p:sp>
      <p:sp>
        <p:nvSpPr>
          <p:cNvPr id="16" name="TextBox 15"/>
          <p:cNvSpPr txBox="1"/>
          <p:nvPr/>
        </p:nvSpPr>
        <p:spPr>
          <a:xfrm>
            <a:off x="3510802" y="1113374"/>
            <a:ext cx="3059539" cy="461665"/>
          </a:xfrm>
          <a:prstGeom prst="rect">
            <a:avLst/>
          </a:prstGeom>
          <a:noFill/>
        </p:spPr>
        <p:txBody>
          <a:bodyPr wrap="square" rtlCol="0">
            <a:spAutoFit/>
          </a:bodyPr>
          <a:lstStyle/>
          <a:p>
            <a:pPr algn="ctr"/>
            <a:r>
              <a:rPr lang="en-US" sz="2400" b="1" u="sng" dirty="0">
                <a:solidFill>
                  <a:srgbClr val="00B0F0"/>
                </a:solidFill>
                <a:latin typeface="Lucida Handwriting" charset="0"/>
                <a:ea typeface="Lucida Handwriting" charset="0"/>
                <a:cs typeface="Lucida Handwriting" charset="0"/>
              </a:rPr>
              <a:t>Our Beliefs</a:t>
            </a:r>
          </a:p>
        </p:txBody>
      </p:sp>
      <p:sp>
        <p:nvSpPr>
          <p:cNvPr id="17" name="TextBox 16"/>
          <p:cNvSpPr txBox="1"/>
          <p:nvPr/>
        </p:nvSpPr>
        <p:spPr>
          <a:xfrm>
            <a:off x="3577849" y="1502656"/>
            <a:ext cx="3028802" cy="1815882"/>
          </a:xfrm>
          <a:prstGeom prst="rect">
            <a:avLst/>
          </a:prstGeom>
          <a:noFill/>
        </p:spPr>
        <p:txBody>
          <a:bodyPr wrap="square" rtlCol="0">
            <a:spAutoFit/>
          </a:bodyPr>
          <a:lstStyle/>
          <a:p>
            <a:pPr algn="ctr"/>
            <a:r>
              <a:rPr lang="en-US" sz="1400" dirty="0">
                <a:solidFill>
                  <a:srgbClr val="000000"/>
                </a:solidFill>
                <a:latin typeface="Chalkboard" charset="0"/>
                <a:ea typeface="Chalkboard" charset="0"/>
                <a:cs typeface="Chalkboard" charset="0"/>
              </a:rPr>
              <a:t>We believe our students will be successful and will learn. Learning will occur through various, creative strategies. Graphic organizers, class discussions, projects, and interactive notebooks will be used frequently in the classroom. </a:t>
            </a:r>
          </a:p>
        </p:txBody>
      </p:sp>
      <p:sp>
        <p:nvSpPr>
          <p:cNvPr id="18" name="TextBox 17"/>
          <p:cNvSpPr txBox="1"/>
          <p:nvPr/>
        </p:nvSpPr>
        <p:spPr>
          <a:xfrm>
            <a:off x="3632280" y="5773852"/>
            <a:ext cx="3059539" cy="461665"/>
          </a:xfrm>
          <a:prstGeom prst="rect">
            <a:avLst/>
          </a:prstGeom>
          <a:noFill/>
        </p:spPr>
        <p:txBody>
          <a:bodyPr wrap="square" rtlCol="0">
            <a:spAutoFit/>
          </a:bodyPr>
          <a:lstStyle/>
          <a:p>
            <a:pPr algn="ctr"/>
            <a:r>
              <a:rPr lang="en-US" sz="2400" b="1" u="sng" dirty="0">
                <a:solidFill>
                  <a:srgbClr val="002060"/>
                </a:solidFill>
                <a:latin typeface="Lucida Handwriting" charset="0"/>
                <a:ea typeface="Lucida Handwriting" charset="0"/>
                <a:cs typeface="Lucida Handwriting" charset="0"/>
              </a:rPr>
              <a:t>Assessments</a:t>
            </a:r>
          </a:p>
        </p:txBody>
      </p:sp>
      <p:sp>
        <p:nvSpPr>
          <p:cNvPr id="20" name="TextBox 19"/>
          <p:cNvSpPr txBox="1"/>
          <p:nvPr/>
        </p:nvSpPr>
        <p:spPr>
          <a:xfrm>
            <a:off x="3565996" y="6235517"/>
            <a:ext cx="3028802" cy="1200329"/>
          </a:xfrm>
          <a:prstGeom prst="rect">
            <a:avLst/>
          </a:prstGeom>
          <a:noFill/>
        </p:spPr>
        <p:txBody>
          <a:bodyPr wrap="square" rtlCol="0">
            <a:spAutoFit/>
          </a:bodyPr>
          <a:lstStyle/>
          <a:p>
            <a:r>
              <a:rPr lang="en-US" sz="1200" b="1" dirty="0" smtClean="0">
                <a:latin typeface="Chalkboard" charset="0"/>
                <a:ea typeface="Chalkboard" charset="0"/>
                <a:cs typeface="Chalkboard" charset="0"/>
              </a:rPr>
              <a:t>Students’ progress </a:t>
            </a:r>
            <a:r>
              <a:rPr lang="en-US" sz="1200" b="1" dirty="0">
                <a:latin typeface="Chalkboard" charset="0"/>
                <a:ea typeface="Chalkboard" charset="0"/>
                <a:cs typeface="Chalkboard" charset="0"/>
              </a:rPr>
              <a:t>will be tested weekly through </a:t>
            </a:r>
            <a:r>
              <a:rPr lang="en-US" sz="1200" b="1" dirty="0" err="1" smtClean="0">
                <a:latin typeface="Chalkboard" charset="0"/>
                <a:ea typeface="Chalkboard" charset="0"/>
                <a:cs typeface="Chalkboard" charset="0"/>
              </a:rPr>
              <a:t>i</a:t>
            </a:r>
            <a:r>
              <a:rPr lang="en-US" sz="1200" b="1" dirty="0" smtClean="0">
                <a:latin typeface="Chalkboard" charset="0"/>
                <a:ea typeface="Chalkboard" charset="0"/>
                <a:cs typeface="Chalkboard" charset="0"/>
              </a:rPr>
              <a:t>-</a:t>
            </a:r>
            <a:r>
              <a:rPr lang="en-US" sz="1200" b="1" dirty="0">
                <a:latin typeface="Chalkboard" charset="0"/>
                <a:ea typeface="Chalkboard" charset="0"/>
                <a:cs typeface="Chalkboard" charset="0"/>
              </a:rPr>
              <a:t>R</a:t>
            </a:r>
            <a:r>
              <a:rPr lang="en-US" sz="1200" b="1" dirty="0" smtClean="0">
                <a:latin typeface="Chalkboard" charset="0"/>
                <a:ea typeface="Chalkboard" charset="0"/>
                <a:cs typeface="Chalkboard" charset="0"/>
              </a:rPr>
              <a:t>eady </a:t>
            </a:r>
            <a:r>
              <a:rPr lang="en-US" sz="1200" b="1" dirty="0">
                <a:latin typeface="Chalkboard" charset="0"/>
                <a:ea typeface="Chalkboard" charset="0"/>
                <a:cs typeface="Chalkboard" charset="0"/>
              </a:rPr>
              <a:t>which will determine </a:t>
            </a:r>
            <a:r>
              <a:rPr lang="en-US" sz="1200" b="1" dirty="0" smtClean="0">
                <a:latin typeface="Chalkboard" charset="0"/>
                <a:ea typeface="Chalkboard" charset="0"/>
                <a:cs typeface="Chalkboard" charset="0"/>
              </a:rPr>
              <a:t>students’ </a:t>
            </a:r>
            <a:r>
              <a:rPr lang="en-US" sz="1200" b="1" dirty="0">
                <a:latin typeface="Chalkboard" charset="0"/>
                <a:ea typeface="Chalkboard" charset="0"/>
                <a:cs typeface="Chalkboard" charset="0"/>
              </a:rPr>
              <a:t>yearly </a:t>
            </a:r>
            <a:r>
              <a:rPr lang="en-US" sz="1200" b="1" dirty="0" smtClean="0">
                <a:latin typeface="Chalkboard" charset="0"/>
                <a:ea typeface="Chalkboard" charset="0"/>
                <a:cs typeface="Chalkboard" charset="0"/>
              </a:rPr>
              <a:t>progress; along with weekly research based assessments congruent with the weekly lessons.</a:t>
            </a:r>
            <a:endParaRPr lang="en-US" sz="1200" b="1" dirty="0">
              <a:latin typeface="Chalkboard" charset="0"/>
              <a:ea typeface="Chalkboard" charset="0"/>
              <a:cs typeface="Chalkboard" charset="0"/>
            </a:endParaRPr>
          </a:p>
        </p:txBody>
      </p:sp>
    </p:spTree>
    <p:extLst>
      <p:ext uri="{BB962C8B-B14F-4D97-AF65-F5344CB8AC3E}">
        <p14:creationId xmlns:p14="http://schemas.microsoft.com/office/powerpoint/2010/main" val="720675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827EBE504200542A8B0574607D536C1" ma:contentTypeVersion="9" ma:contentTypeDescription="Create a new document." ma:contentTypeScope="" ma:versionID="181abc8e7226d0e3ffb0a406d39485a8">
  <xsd:schema xmlns:xsd="http://www.w3.org/2001/XMLSchema" xmlns:xs="http://www.w3.org/2001/XMLSchema" xmlns:p="http://schemas.microsoft.com/office/2006/metadata/properties" xmlns:ns2="749c93aa-d035-4d40-81b3-170fc528cc14" xmlns:ns3="02abb09e-38e7-4db3-af48-42eb1c65b06d" targetNamespace="http://schemas.microsoft.com/office/2006/metadata/properties" ma:root="true" ma:fieldsID="c6ba9a31c2ac1d8de9bba227900fdbf9" ns2:_="" ns3:_="">
    <xsd:import namespace="749c93aa-d035-4d40-81b3-170fc528cc14"/>
    <xsd:import namespace="02abb09e-38e7-4db3-af48-42eb1c65b06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9c93aa-d035-4d40-81b3-170fc528cc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abb09e-38e7-4db3-af48-42eb1c65b06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658FEB-1C8D-4B21-B11B-C565C26EC1D2}">
  <ds:schemaRefs>
    <ds:schemaRef ds:uri="http://schemas.microsoft.com/sharepoint/v3/contenttype/forms"/>
  </ds:schemaRefs>
</ds:datastoreItem>
</file>

<file path=customXml/itemProps2.xml><?xml version="1.0" encoding="utf-8"?>
<ds:datastoreItem xmlns:ds="http://schemas.openxmlformats.org/officeDocument/2006/customXml" ds:itemID="{15C3678E-83B2-4EE7-AF43-93E9B1A60E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9c93aa-d035-4d40-81b3-170fc528cc14"/>
    <ds:schemaRef ds:uri="02abb09e-38e7-4db3-af48-42eb1c65b0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8A38E74-2F3B-44FF-BB65-D90F024E596C}">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749c93aa-d035-4d40-81b3-170fc528cc14"/>
    <ds:schemaRef ds:uri="http://purl.org/dc/dcmitype/"/>
    <ds:schemaRef ds:uri="http://schemas.microsoft.com/office/infopath/2007/PartnerControls"/>
    <ds:schemaRef ds:uri="02abb09e-38e7-4db3-af48-42eb1c65b06d"/>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635</TotalTime>
  <Words>396</Words>
  <Application>Microsoft Office PowerPoint</Application>
  <PresentationFormat>Custom</PresentationFormat>
  <Paragraphs>37</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Chalkboard</vt:lpstr>
      <vt:lpstr>KG Payphone</vt:lpstr>
      <vt:lpstr>Lucida Handwriting</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Fretwell</dc:creator>
  <cp:lastModifiedBy>Windows User</cp:lastModifiedBy>
  <cp:revision>65</cp:revision>
  <dcterms:created xsi:type="dcterms:W3CDTF">2015-04-04T13:29:02Z</dcterms:created>
  <dcterms:modified xsi:type="dcterms:W3CDTF">2020-08-15T02:49:31Z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0x010100E827EBE504200542A8B0574607D536C1</vt:lpwstr>
  </property>
</Properties>
</file>